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256" r:id="rId2"/>
    <p:sldId id="257" r:id="rId3"/>
    <p:sldId id="258" r:id="rId4"/>
    <p:sldId id="261" r:id="rId5"/>
    <p:sldId id="259" r:id="rId6"/>
    <p:sldId id="270" r:id="rId7"/>
    <p:sldId id="260" r:id="rId8"/>
    <p:sldId id="271" r:id="rId9"/>
    <p:sldId id="262" r:id="rId10"/>
    <p:sldId id="263" r:id="rId11"/>
    <p:sldId id="265" r:id="rId12"/>
    <p:sldId id="266" r:id="rId13"/>
    <p:sldId id="267" r:id="rId14"/>
    <p:sldId id="272" r:id="rId15"/>
    <p:sldId id="268" r:id="rId16"/>
    <p:sldId id="281" r:id="rId17"/>
    <p:sldId id="273" r:id="rId18"/>
    <p:sldId id="280" r:id="rId19"/>
    <p:sldId id="269" r:id="rId20"/>
    <p:sldId id="275" r:id="rId21"/>
    <p:sldId id="274" r:id="rId22"/>
    <p:sldId id="276" r:id="rId23"/>
    <p:sldId id="279" r:id="rId24"/>
    <p:sldId id="277" r:id="rId25"/>
    <p:sldId id="278" r:id="rId26"/>
    <p:sldId id="285" r:id="rId27"/>
    <p:sldId id="284" r:id="rId28"/>
    <p:sldId id="286" r:id="rId29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7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6522B-81FB-47DD-9639-E8E95698CCF3}" type="datetimeFigureOut">
              <a:rPr lang="en-US"/>
              <a:pPr>
                <a:defRPr/>
              </a:pPr>
              <a:t>7/14/2014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2BA53-63DF-4FBF-B11B-162B69BAAF7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F1F55-DD96-4B7E-AAAD-8724E233BAB5}" type="datetimeFigureOut">
              <a:rPr lang="it-IT"/>
              <a:pPr>
                <a:defRPr/>
              </a:pPr>
              <a:t>14/07/2014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41750-AEFB-4CE6-A697-EABBA42A6E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FAB28-924A-495C-9080-EC2DBD05CF9A}" type="datetimeFigureOut">
              <a:rPr lang="it-IT"/>
              <a:pPr>
                <a:defRPr/>
              </a:pPr>
              <a:t>14/07/2014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85EB7-7A35-4D2A-81D4-564C96FCE7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99BAB-B8CD-468C-8E14-1FB54332F501}" type="datetimeFigureOut">
              <a:rPr lang="it-IT"/>
              <a:pPr>
                <a:defRPr/>
              </a:pPr>
              <a:t>14/07/2014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0FFCA-6516-419D-AF8F-A5A4EBE94A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B1151-68FF-45B9-835C-3FDF15406481}" type="datetimeFigureOut">
              <a:rPr lang="en-US"/>
              <a:pPr>
                <a:defRPr/>
              </a:pPr>
              <a:t>7/14/2014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798CE-C425-4EE3-A54B-B07FC562925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60131-65A0-4776-AE61-E4850CAC1C19}" type="datetimeFigureOut">
              <a:rPr lang="it-IT"/>
              <a:pPr>
                <a:defRPr/>
              </a:pPr>
              <a:t>14/07/2014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94717-6E49-40F3-8C43-E1166B0417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6E328-D9B3-4EF7-9028-071A9763EF52}" type="datetimeFigureOut">
              <a:rPr lang="it-IT"/>
              <a:pPr>
                <a:defRPr/>
              </a:pPr>
              <a:t>14/07/2014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DA0B9-AB8E-47C4-93E7-EE365BBA9E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25F60-0FFF-4ED8-896A-56C841CD4819}" type="datetimeFigureOut">
              <a:rPr lang="it-IT"/>
              <a:pPr>
                <a:defRPr/>
              </a:pPr>
              <a:t>14/07/2014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F6571-12A4-40B1-9053-40A530C36B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B10FB-2F9E-4FB0-BAA0-2291EDC00FF9}" type="datetimeFigureOut">
              <a:rPr lang="it-IT"/>
              <a:pPr>
                <a:defRPr/>
              </a:pPr>
              <a:t>14/07/2014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AB0FE-52BF-4816-A18A-6499B236F5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C3A4-360D-4369-99BF-D3F65BF75193}" type="datetimeFigureOut">
              <a:rPr lang="it-IT"/>
              <a:pPr>
                <a:defRPr/>
              </a:pPr>
              <a:t>14/07/2014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906D8-B305-4B22-8984-548A02A2C6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90AA3-FF17-4FD3-831E-6786EF884B90}" type="datetimeFigureOut">
              <a:rPr lang="it-IT"/>
              <a:pPr>
                <a:defRPr/>
              </a:pPr>
              <a:t>14/07/2014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44347-2BED-4F78-8928-1C5C6E7CA3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2C4D32-C189-43EF-9AE3-C385AF0F5052}" type="datetimeFigureOut">
              <a:rPr lang="it-IT"/>
              <a:pPr>
                <a:defRPr/>
              </a:pPr>
              <a:t>14/07/2014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D56EDC-5C77-4C4B-82E6-D2B8CB672E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5" r:id="rId2"/>
    <p:sldLayoutId id="2147483787" r:id="rId3"/>
    <p:sldLayoutId id="2147483784" r:id="rId4"/>
    <p:sldLayoutId id="2147483783" r:id="rId5"/>
    <p:sldLayoutId id="2147483782" r:id="rId6"/>
    <p:sldLayoutId id="2147483781" r:id="rId7"/>
    <p:sldLayoutId id="2147483780" r:id="rId8"/>
    <p:sldLayoutId id="2147483779" r:id="rId9"/>
    <p:sldLayoutId id="2147483778" r:id="rId10"/>
    <p:sldLayoutId id="2147483777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44450"/>
            <a:ext cx="6840538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3779912" y="1628800"/>
            <a:ext cx="5688632" cy="424731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Comic Sans MS"/>
              </a:rPr>
              <a:t>La classe 4^C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Comic Sans MS"/>
              </a:rPr>
              <a:t>e le Guide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Comic Sans MS"/>
              </a:rPr>
              <a:t>del Parco del Beigua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Comic Sans MS"/>
              </a:rPr>
              <a:t>presentano il progetto: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Comic Sans MS"/>
              </a:rPr>
              <a:t>Mamma…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Comic Sans MS"/>
              </a:rPr>
              <a:t>io non rischio!</a:t>
            </a:r>
            <a:endParaRPr lang="it-IT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13315" name="Immagine 7" descr="loco IC varazze cel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44450"/>
            <a:ext cx="785813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LOCANDINA SERATA DISSESTO VARAZZE 201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23528" y="1196752"/>
            <a:ext cx="3672408" cy="5194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asellaDiTesto 6"/>
          <p:cNvSpPr txBox="1"/>
          <p:nvPr/>
        </p:nvSpPr>
        <p:spPr>
          <a:xfrm>
            <a:off x="8101013" y="115888"/>
            <a:ext cx="1055687" cy="57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Istituto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Comprensivo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VARAZZE-CELLE</a:t>
            </a:r>
            <a:endParaRPr lang="it-IT" sz="105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23813"/>
            <a:ext cx="69850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CasellaDiTesto 1"/>
          <p:cNvSpPr txBox="1">
            <a:spLocks noChangeArrowheads="1"/>
          </p:cNvSpPr>
          <p:nvPr/>
        </p:nvSpPr>
        <p:spPr bwMode="auto">
          <a:xfrm>
            <a:off x="179388" y="1425575"/>
            <a:ext cx="8569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solidFill>
                  <a:srgbClr val="C00000"/>
                </a:solidFill>
                <a:latin typeface="Comic Sans MS" pitchFamily="66" charset="0"/>
              </a:rPr>
              <a:t>Volevamo saperne di più sulle </a:t>
            </a:r>
            <a:r>
              <a:rPr lang="it-IT" sz="2000" b="1">
                <a:solidFill>
                  <a:srgbClr val="C00000"/>
                </a:solidFill>
                <a:latin typeface="Comic Sans MS" pitchFamily="66" charset="0"/>
              </a:rPr>
              <a:t>previsioni meteorologiche</a:t>
            </a:r>
            <a:r>
              <a:rPr lang="it-IT" sz="2000">
                <a:solidFill>
                  <a:srgbClr val="C00000"/>
                </a:solidFill>
                <a:latin typeface="Comic Sans MS" pitchFamily="66" charset="0"/>
              </a:rPr>
              <a:t>…</a:t>
            </a:r>
          </a:p>
          <a:p>
            <a:pPr algn="r"/>
            <a:r>
              <a:rPr lang="it-IT" sz="2000">
                <a:solidFill>
                  <a:srgbClr val="C00000"/>
                </a:solidFill>
                <a:latin typeface="Comic Sans MS" pitchFamily="66" charset="0"/>
              </a:rPr>
              <a:t>siamo andati direttamente all’università!! </a:t>
            </a:r>
          </a:p>
        </p:txBody>
      </p:sp>
      <p:pic>
        <p:nvPicPr>
          <p:cNvPr id="3" name="Immagine 2" descr="IMG_16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" y="2492375"/>
            <a:ext cx="4679950" cy="3121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magine 4" descr="IMG_168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800" y="3910013"/>
            <a:ext cx="4032250" cy="2687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533" name="CasellaDiTesto 5"/>
          <p:cNvSpPr txBox="1">
            <a:spLocks noChangeArrowheads="1"/>
          </p:cNvSpPr>
          <p:nvPr/>
        </p:nvSpPr>
        <p:spPr bwMode="auto">
          <a:xfrm>
            <a:off x="539750" y="5876925"/>
            <a:ext cx="4017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b="1">
                <a:solidFill>
                  <a:srgbClr val="C00000"/>
                </a:solidFill>
                <a:latin typeface="Comic Sans MS" pitchFamily="66" charset="0"/>
              </a:rPr>
              <a:t>Eccoci alla Fondazione CIMA…</a:t>
            </a:r>
          </a:p>
        </p:txBody>
      </p:sp>
      <p:pic>
        <p:nvPicPr>
          <p:cNvPr id="22534" name="Immagine 6" descr="loco IC varazze cell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5825" y="44450"/>
            <a:ext cx="785813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2225" y="2281238"/>
            <a:ext cx="1223963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8054975" y="115888"/>
            <a:ext cx="1057275" cy="57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Istituto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Comprensivo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VARAZZE-CELLE</a:t>
            </a:r>
            <a:endParaRPr lang="it-IT" sz="105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23813"/>
            <a:ext cx="69850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IMG_17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1125538"/>
            <a:ext cx="3887788" cy="259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magine 10" descr="IMG_172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100" y="1125538"/>
            <a:ext cx="3887788" cy="2598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magine 11" descr="IMG_172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" y="3860800"/>
            <a:ext cx="3887788" cy="2592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magine 12" descr="IMG_172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6100" y="3860800"/>
            <a:ext cx="3887788" cy="2592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8" name="Immagine 8" descr="loco IC varazze celle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08850" y="44450"/>
            <a:ext cx="7842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8054975" y="115888"/>
            <a:ext cx="1057275" cy="57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Istituto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Comprensivo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VARAZZE-CELLE</a:t>
            </a:r>
            <a:endParaRPr lang="it-IT" sz="105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23813"/>
            <a:ext cx="69850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IMG_173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74778" y="1412776"/>
            <a:ext cx="7416824" cy="49445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79" name="Immagine 5" descr="loco IC varazze cell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8850" y="44450"/>
            <a:ext cx="7842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8054975" y="115888"/>
            <a:ext cx="1057275" cy="57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Istituto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Comprensivo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VARAZZE-CELLE</a:t>
            </a:r>
            <a:endParaRPr lang="it-IT" sz="105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23813"/>
            <a:ext cx="69850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IMG_20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420587" y="1556792"/>
            <a:ext cx="453650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3689350"/>
            <a:ext cx="3598862" cy="2547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04" name="Immagin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1863" y="4652963"/>
            <a:ext cx="1655762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Immagine 8" descr="loco IC varazze cell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08850" y="44450"/>
            <a:ext cx="7842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CasellaDiTesto 1"/>
          <p:cNvSpPr txBox="1">
            <a:spLocks noChangeArrowheads="1"/>
          </p:cNvSpPr>
          <p:nvPr/>
        </p:nvSpPr>
        <p:spPr bwMode="auto">
          <a:xfrm>
            <a:off x="204788" y="1746250"/>
            <a:ext cx="400685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>
                <a:solidFill>
                  <a:srgbClr val="C00000"/>
                </a:solidFill>
                <a:latin typeface="Comic Sans MS" pitchFamily="66" charset="0"/>
              </a:rPr>
              <a:t>Abbiamo incontrato la </a:t>
            </a:r>
          </a:p>
          <a:p>
            <a:pPr algn="ctr"/>
            <a:r>
              <a:rPr lang="it-IT" sz="2000">
                <a:solidFill>
                  <a:srgbClr val="C00000"/>
                </a:solidFill>
                <a:latin typeface="Comic Sans MS" pitchFamily="66" charset="0"/>
              </a:rPr>
              <a:t>Dott.ssa Scala,</a:t>
            </a:r>
          </a:p>
          <a:p>
            <a:pPr algn="ctr"/>
            <a:r>
              <a:rPr lang="it-IT" sz="2000">
                <a:solidFill>
                  <a:srgbClr val="C00000"/>
                </a:solidFill>
                <a:latin typeface="Comic Sans MS" pitchFamily="66" charset="0"/>
              </a:rPr>
              <a:t>funzionario di </a:t>
            </a:r>
            <a:r>
              <a:rPr lang="it-IT" sz="2000" b="1">
                <a:solidFill>
                  <a:srgbClr val="C00000"/>
                </a:solidFill>
                <a:latin typeface="Comic Sans MS" pitchFamily="66" charset="0"/>
              </a:rPr>
              <a:t>Protezione Civile</a:t>
            </a:r>
          </a:p>
          <a:p>
            <a:pPr algn="ctr"/>
            <a:r>
              <a:rPr lang="it-IT" sz="2000">
                <a:solidFill>
                  <a:srgbClr val="C00000"/>
                </a:solidFill>
                <a:latin typeface="Comic Sans MS" pitchFamily="66" charset="0"/>
              </a:rPr>
              <a:t>della Regione Liguria.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8054975" y="115888"/>
            <a:ext cx="1057275" cy="57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Istituto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Comprensivo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VARAZZE-CELLE</a:t>
            </a:r>
            <a:endParaRPr lang="it-IT" sz="105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0"/>
            <a:ext cx="69850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Immagine 10" descr="11-adesivo 30x20-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2388" y="1874838"/>
            <a:ext cx="5246687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IMG_210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84567" y="4725144"/>
            <a:ext cx="2808312" cy="18722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magine 5" descr="IMG_209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10800000">
            <a:off x="6732239" y="2324875"/>
            <a:ext cx="2304257" cy="153617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629" name="Immagine 11" descr="loco IC varazze cell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08850" y="44450"/>
            <a:ext cx="7842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CasellaDiTesto 1"/>
          <p:cNvSpPr txBox="1">
            <a:spLocks noChangeArrowheads="1"/>
          </p:cNvSpPr>
          <p:nvPr/>
        </p:nvSpPr>
        <p:spPr bwMode="auto">
          <a:xfrm>
            <a:off x="358775" y="1228725"/>
            <a:ext cx="3708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b="1">
                <a:solidFill>
                  <a:srgbClr val="C00000"/>
                </a:solidFill>
                <a:latin typeface="Comic Sans MS" pitchFamily="66" charset="0"/>
              </a:rPr>
              <a:t>E per finire…</a:t>
            </a:r>
          </a:p>
        </p:txBody>
      </p:sp>
      <p:pic>
        <p:nvPicPr>
          <p:cNvPr id="26631" name="Picture 2" descr="http://2.bp.blogspot.com/-fh3yKG1pqrw/TgQsb7s73FI/AAAAAAAAA7Q/aBXm8C4_BUI/s1600/dado-antistress_103007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82988" y="5657850"/>
            <a:ext cx="14938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IMG_2060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364088" y="4725144"/>
            <a:ext cx="2880320" cy="19202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CasellaDiTesto 9"/>
          <p:cNvSpPr txBox="1"/>
          <p:nvPr/>
        </p:nvSpPr>
        <p:spPr>
          <a:xfrm>
            <a:off x="8054975" y="115888"/>
            <a:ext cx="1057275" cy="57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Istituto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Comprensivo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VARAZZE-CELLE</a:t>
            </a:r>
            <a:endParaRPr lang="it-IT" sz="105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0"/>
            <a:ext cx="69850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IMG_208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1724025"/>
            <a:ext cx="7200900" cy="48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651" name="CasellaDiTesto 10"/>
          <p:cNvSpPr txBox="1">
            <a:spLocks noChangeArrowheads="1"/>
          </p:cNvSpPr>
          <p:nvPr/>
        </p:nvSpPr>
        <p:spPr bwMode="auto">
          <a:xfrm>
            <a:off x="730250" y="1101725"/>
            <a:ext cx="7850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2400">
                <a:solidFill>
                  <a:srgbClr val="C00000"/>
                </a:solidFill>
                <a:latin typeface="Calibri" pitchFamily="34" charset="0"/>
              </a:rPr>
              <a:t>…per testare le nostre </a:t>
            </a:r>
            <a:r>
              <a:rPr lang="it-IT" sz="2400" b="1">
                <a:solidFill>
                  <a:srgbClr val="C00000"/>
                </a:solidFill>
                <a:latin typeface="Calibri" pitchFamily="34" charset="0"/>
              </a:rPr>
              <a:t>conoscenze</a:t>
            </a:r>
            <a:r>
              <a:rPr lang="it-IT" sz="2400">
                <a:solidFill>
                  <a:srgbClr val="C00000"/>
                </a:solidFill>
                <a:latin typeface="Calibri" pitchFamily="34" charset="0"/>
              </a:rPr>
              <a:t>!</a:t>
            </a:r>
          </a:p>
        </p:txBody>
      </p:sp>
      <p:pic>
        <p:nvPicPr>
          <p:cNvPr id="27652" name="Immagine 12" descr="loco IC varazze cell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44450"/>
            <a:ext cx="785813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8054975" y="115888"/>
            <a:ext cx="1057275" cy="57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Istituto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Comprensivo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VARAZZE-CELLE</a:t>
            </a:r>
            <a:endParaRPr lang="it-IT" sz="105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0"/>
            <a:ext cx="69850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IMG_20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1052513"/>
            <a:ext cx="4035425" cy="2689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magine 5" descr="IMG_208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00" y="1052513"/>
            <a:ext cx="4138613" cy="2689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magine 6" descr="IMG_2083.JPG"/>
          <p:cNvPicPr>
            <a:picLocks noChangeAspect="1"/>
          </p:cNvPicPr>
          <p:nvPr/>
        </p:nvPicPr>
        <p:blipFill rotWithShape="1">
          <a:blip r:embed="rId5"/>
          <a:srcRect l="6352"/>
          <a:stretch/>
        </p:blipFill>
        <p:spPr>
          <a:xfrm>
            <a:off x="239713" y="3933825"/>
            <a:ext cx="3978275" cy="2782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magine 7" descr="IMG_209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0100" y="3924300"/>
            <a:ext cx="4176713" cy="2784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78" name="Immagine 8" descr="loco IC varazze celle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5825" y="44450"/>
            <a:ext cx="785813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8054975" y="115888"/>
            <a:ext cx="1057275" cy="57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Istituto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Comprensivo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VARAZZE-CELLE</a:t>
            </a:r>
            <a:endParaRPr lang="it-IT" sz="105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t="2156"/>
          <a:stretch/>
        </p:blipFill>
        <p:spPr bwMode="auto">
          <a:xfrm>
            <a:off x="179512" y="1124744"/>
            <a:ext cx="8260344" cy="5190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2969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" y="44450"/>
            <a:ext cx="69850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539552" y="1700808"/>
            <a:ext cx="8136904" cy="255454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Comic Sans MS"/>
              </a:rPr>
              <a:t>E ora che siamo diventati esperti…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Comic Sans MS"/>
              </a:rPr>
              <a:t>Possiamo dirvi che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Comic Sans MS"/>
              </a:rPr>
              <a:t>durante </a:t>
            </a:r>
            <a:r>
              <a:rPr lang="it-IT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l’ ALLERTA 2 :</a:t>
            </a:r>
            <a:endParaRPr lang="it-IT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29700" name="Immagine 6" descr="loco IC varazze cell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43763" y="44450"/>
            <a:ext cx="7842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8054975" y="115888"/>
            <a:ext cx="1057275" cy="57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Istituto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Comprensivo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VARAZZE-CELLE</a:t>
            </a:r>
            <a:endParaRPr lang="it-IT" sz="1050" b="1" dirty="0">
              <a:latin typeface="+mn-lt"/>
              <a:cs typeface="+mn-cs"/>
            </a:endParaRPr>
          </a:p>
        </p:txBody>
      </p:sp>
      <p:pic>
        <p:nvPicPr>
          <p:cNvPr id="1028" name="Picture 4" descr="http://www.icao.it/giornale/giornale4/immagini/ombrell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130564">
            <a:off x="6938963" y="4305300"/>
            <a:ext cx="1749425" cy="2016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magine 5" descr="DSC_002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225" y="-69850"/>
            <a:ext cx="9144000" cy="702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1939936" y="107920"/>
            <a:ext cx="695254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Non soggiornare a livelli inondabili</a:t>
            </a:r>
            <a:endParaRPr lang="it-IT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magine 3" descr="DSC_0018.JPG"/>
          <p:cNvPicPr>
            <a:picLocks noChangeAspect="1"/>
          </p:cNvPicPr>
          <p:nvPr/>
        </p:nvPicPr>
        <p:blipFill>
          <a:blip r:embed="rId2"/>
          <a:srcRect r="3540" b="1773"/>
          <a:stretch>
            <a:fillRect/>
          </a:stretch>
        </p:blipFill>
        <p:spPr bwMode="auto">
          <a:xfrm>
            <a:off x="-36513" y="-26988"/>
            <a:ext cx="9217026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70992" y="47526"/>
            <a:ext cx="874948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Non sostare su passerelle o ponti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o nei pressi di argini di fiumi e di torrenti</a:t>
            </a:r>
            <a:endParaRPr lang="it-IT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asellaDiTesto 4"/>
          <p:cNvSpPr txBox="1">
            <a:spLocks noChangeArrowheads="1"/>
          </p:cNvSpPr>
          <p:nvPr/>
        </p:nvSpPr>
        <p:spPr bwMode="auto">
          <a:xfrm>
            <a:off x="5040313" y="2870200"/>
            <a:ext cx="39243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20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it-IT" sz="2200">
                <a:solidFill>
                  <a:srgbClr val="C00000"/>
                </a:solidFill>
                <a:latin typeface="Comic Sans MS" pitchFamily="66" charset="0"/>
              </a:rPr>
              <a:t>L’obiettivo del progetto consiste nell’individuare </a:t>
            </a:r>
          </a:p>
          <a:p>
            <a:pPr algn="ctr"/>
            <a:r>
              <a:rPr lang="it-IT" sz="2200">
                <a:solidFill>
                  <a:srgbClr val="C00000"/>
                </a:solidFill>
                <a:latin typeface="Comic Sans MS" pitchFamily="66" charset="0"/>
              </a:rPr>
              <a:t>ed attuare strategie </a:t>
            </a:r>
          </a:p>
          <a:p>
            <a:pPr algn="ctr"/>
            <a:r>
              <a:rPr lang="it-IT" sz="2200">
                <a:solidFill>
                  <a:srgbClr val="C00000"/>
                </a:solidFill>
                <a:latin typeface="Comic Sans MS" pitchFamily="66" charset="0"/>
              </a:rPr>
              <a:t>di </a:t>
            </a:r>
            <a:r>
              <a:rPr lang="it-IT" sz="2200" b="1">
                <a:solidFill>
                  <a:srgbClr val="C00000"/>
                </a:solidFill>
                <a:latin typeface="Comic Sans MS" pitchFamily="66" charset="0"/>
              </a:rPr>
              <a:t>sensibilizzazione </a:t>
            </a:r>
          </a:p>
          <a:p>
            <a:pPr algn="ctr"/>
            <a:r>
              <a:rPr lang="it-IT" sz="2200" b="1">
                <a:solidFill>
                  <a:srgbClr val="C00000"/>
                </a:solidFill>
                <a:latin typeface="Comic Sans MS" pitchFamily="66" charset="0"/>
              </a:rPr>
              <a:t>e comunicazione </a:t>
            </a:r>
          </a:p>
          <a:p>
            <a:pPr algn="ctr"/>
            <a:r>
              <a:rPr lang="it-IT" sz="2200" b="1">
                <a:solidFill>
                  <a:srgbClr val="C00000"/>
                </a:solidFill>
                <a:latin typeface="Comic Sans MS" pitchFamily="66" charset="0"/>
              </a:rPr>
              <a:t>del rischio </a:t>
            </a:r>
          </a:p>
          <a:p>
            <a:pPr algn="ctr"/>
            <a:r>
              <a:rPr lang="it-IT" sz="2200">
                <a:solidFill>
                  <a:srgbClr val="C00000"/>
                </a:solidFill>
                <a:latin typeface="Comic Sans MS" pitchFamily="66" charset="0"/>
              </a:rPr>
              <a:t>dovuto a fattori naturali</a:t>
            </a:r>
            <a:r>
              <a:rPr lang="it-IT" sz="2400">
                <a:solidFill>
                  <a:srgbClr val="C00000"/>
                </a:solidFill>
                <a:latin typeface="Comic Sans MS" pitchFamily="66" charset="0"/>
              </a:rPr>
              <a:t>.</a:t>
            </a:r>
          </a:p>
          <a:p>
            <a:pPr algn="ctr"/>
            <a:r>
              <a:rPr lang="it-IT" sz="2400">
                <a:solidFill>
                  <a:srgbClr val="C00000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14338" name="Immagine 5" descr="loco IC varazze cel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8850" y="44450"/>
            <a:ext cx="7842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DISSESTO IDRO"/>
          <p:cNvPicPr>
            <a:picLocks noChangeAspect="1" noChangeArrowheads="1"/>
          </p:cNvPicPr>
          <p:nvPr/>
        </p:nvPicPr>
        <p:blipFill>
          <a:blip r:embed="rId3">
            <a:lum bright="4000"/>
          </a:blip>
          <a:srcRect/>
          <a:stretch>
            <a:fillRect/>
          </a:stretch>
        </p:blipFill>
        <p:spPr bwMode="auto">
          <a:xfrm>
            <a:off x="231775" y="2565400"/>
            <a:ext cx="4556125" cy="3311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8" name="Rettangolo 7"/>
          <p:cNvSpPr/>
          <p:nvPr/>
        </p:nvSpPr>
        <p:spPr>
          <a:xfrm>
            <a:off x="2585236" y="1332056"/>
            <a:ext cx="3958135" cy="58477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Obiettivi del progetto</a:t>
            </a:r>
            <a:endParaRPr lang="it-IT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77788"/>
            <a:ext cx="7127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8054975" y="115888"/>
            <a:ext cx="1057275" cy="57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Istituto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Comprensivo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VARAZZE-CELLE</a:t>
            </a:r>
            <a:endParaRPr lang="it-IT" sz="105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magine 5" descr="DSC_0017.JPG"/>
          <p:cNvPicPr>
            <a:picLocks noChangeAspect="1"/>
          </p:cNvPicPr>
          <p:nvPr/>
        </p:nvPicPr>
        <p:blipFill>
          <a:blip r:embed="rId2"/>
          <a:srcRect t="1892" r="2380"/>
          <a:stretch>
            <a:fillRect/>
          </a:stretch>
        </p:blipFill>
        <p:spPr bwMode="auto">
          <a:xfrm>
            <a:off x="-36513" y="-26988"/>
            <a:ext cx="9180513" cy="710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0" y="188640"/>
            <a:ext cx="91440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Rinunciare a mettere in salvo qualunque bene e trasferirsi subito in ambiente sicuro</a:t>
            </a:r>
            <a:endParaRPr lang="it-IT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magine 5" descr="DSC_001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" y="-635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-252536" y="-27384"/>
            <a:ext cx="9119919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Non tentare di raggiungere la propria destinazione (con qualsiasi mezzo), ma cercare riparo sotto lo stabile più vicino</a:t>
            </a:r>
            <a:endParaRPr lang="it-IT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magine 3" descr="DSC_00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0" y="3861048"/>
            <a:ext cx="896448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Prima di abbandonare la zona di sicurezza accertarsi che sia dichiarato ufficialmente cessato lo stato di pericolo</a:t>
            </a:r>
            <a:endParaRPr lang="it-IT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magine 3" descr="DSC_002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79512" y="5589240"/>
            <a:ext cx="8712968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Prestare attenzione alle indicazioni fornite dalle Autorità, dalla radio o dalla tv</a:t>
            </a:r>
            <a:endParaRPr lang="it-IT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magine 3" descr="DSC_00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512168" y="-27384"/>
            <a:ext cx="7740352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Verificare gli aggiornamenti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dei pannelli luminosi</a:t>
            </a:r>
            <a:endParaRPr lang="it-IT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magine 3" descr="DSC_002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44001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3723" y="0"/>
            <a:ext cx="91440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Staccare l’interruttore della corrente e chiudere la valvola del gas</a:t>
            </a:r>
            <a:endParaRPr lang="it-IT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0"/>
            <a:ext cx="69850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Immagine 4" descr="loco IC varazze cel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44450"/>
            <a:ext cx="785813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 descr="Schermata 11-2456257 alle 23.31.5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538" y="1052513"/>
            <a:ext cx="3921125" cy="273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 descr="Schermata 11-2456257 alle 23.31.2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575" y="3924300"/>
            <a:ext cx="3914775" cy="274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/>
            </a:extLst>
          </a:blip>
          <a:srcRect t="3271"/>
          <a:stretch/>
        </p:blipFill>
        <p:spPr>
          <a:xfrm rot="16200000">
            <a:off x="-481455" y="2598002"/>
            <a:ext cx="5319005" cy="26796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CasellaDiTesto 7"/>
          <p:cNvSpPr txBox="1"/>
          <p:nvPr/>
        </p:nvSpPr>
        <p:spPr>
          <a:xfrm>
            <a:off x="8054975" y="115888"/>
            <a:ext cx="1057275" cy="57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Istituto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Comprensivo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VARAZZE-CELLE</a:t>
            </a:r>
            <a:endParaRPr lang="it-IT" sz="105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CasellaDiTesto 1"/>
          <p:cNvSpPr txBox="1">
            <a:spLocks noChangeArrowheads="1"/>
          </p:cNvSpPr>
          <p:nvPr/>
        </p:nvSpPr>
        <p:spPr bwMode="auto">
          <a:xfrm>
            <a:off x="1692275" y="1412875"/>
            <a:ext cx="604837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>
                <a:latin typeface="Calibri" pitchFamily="34" charset="0"/>
              </a:rPr>
              <a:t>Si ringraziano per la collaborazione al progetto </a:t>
            </a:r>
          </a:p>
          <a:p>
            <a:pPr algn="ctr"/>
            <a:r>
              <a:rPr lang="it-IT" sz="2800" b="1">
                <a:latin typeface="Calibri" pitchFamily="34" charset="0"/>
              </a:rPr>
              <a:t>l’Istituto Scolastico Varazze-Celle, </a:t>
            </a:r>
          </a:p>
          <a:p>
            <a:pPr algn="ctr"/>
            <a:r>
              <a:rPr lang="it-IT" sz="2800" b="1">
                <a:latin typeface="Calibri" pitchFamily="34" charset="0"/>
              </a:rPr>
              <a:t> Fondazione CIMA  </a:t>
            </a:r>
            <a:r>
              <a:rPr lang="it-IT" sz="2800">
                <a:latin typeface="Calibri" pitchFamily="34" charset="0"/>
              </a:rPr>
              <a:t>e</a:t>
            </a:r>
            <a:r>
              <a:rPr lang="it-IT" sz="2800" b="1">
                <a:latin typeface="Calibri" pitchFamily="34" charset="0"/>
              </a:rPr>
              <a:t> </a:t>
            </a:r>
          </a:p>
          <a:p>
            <a:pPr algn="ctr"/>
            <a:r>
              <a:rPr lang="it-IT" sz="2800" b="1">
                <a:latin typeface="Calibri" pitchFamily="34" charset="0"/>
              </a:rPr>
              <a:t> Protezione Civile Regionale</a:t>
            </a:r>
            <a:r>
              <a:rPr lang="it-IT" sz="2800">
                <a:latin typeface="Calibri" pitchFamily="34" charset="0"/>
              </a:rPr>
              <a:t>.</a:t>
            </a:r>
          </a:p>
        </p:txBody>
      </p:sp>
      <p:pic>
        <p:nvPicPr>
          <p:cNvPr id="39938" name="Immagin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7625" y="2355850"/>
            <a:ext cx="1001713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Immagine 3" descr="Logo Fondazione CIMA ITALIANO blu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276475"/>
            <a:ext cx="1077912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7425" y="250825"/>
            <a:ext cx="469106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CasellaDiTesto 2"/>
          <p:cNvSpPr txBox="1">
            <a:spLocks noChangeArrowheads="1"/>
          </p:cNvSpPr>
          <p:nvPr/>
        </p:nvSpPr>
        <p:spPr bwMode="auto">
          <a:xfrm>
            <a:off x="1852613" y="4718050"/>
            <a:ext cx="5672137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000">
                <a:latin typeface="Calibri" pitchFamily="34" charset="0"/>
              </a:rPr>
              <a:t>L’iniziativa è stata realizzata nell’ambito del progetto </a:t>
            </a:r>
          </a:p>
          <a:p>
            <a:pPr algn="ctr"/>
            <a:r>
              <a:rPr lang="it-IT" sz="2000" b="1">
                <a:latin typeface="Calibri" pitchFamily="34" charset="0"/>
              </a:rPr>
              <a:t>“Idee e Azioni per la Sostenibilità”</a:t>
            </a:r>
            <a:r>
              <a:rPr lang="it-IT" sz="2000">
                <a:latin typeface="Calibri" pitchFamily="34" charset="0"/>
              </a:rPr>
              <a:t> </a:t>
            </a:r>
          </a:p>
          <a:p>
            <a:pPr algn="ctr"/>
            <a:r>
              <a:rPr lang="it-IT" sz="2000">
                <a:latin typeface="Calibri" pitchFamily="34" charset="0"/>
              </a:rPr>
              <a:t>con il contributo di </a:t>
            </a:r>
          </a:p>
        </p:txBody>
      </p:sp>
      <p:pic>
        <p:nvPicPr>
          <p:cNvPr id="39942" name="Immagin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7588" y="5805488"/>
            <a:ext cx="6286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Immagin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2500" y="5949950"/>
            <a:ext cx="2159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Immagin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00788" y="5776913"/>
            <a:ext cx="935037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magine 3" descr="Schermata 11-2456257 alle 23.49.3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981075"/>
            <a:ext cx="528002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7575" y="125413"/>
            <a:ext cx="469106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1763688" y="5445224"/>
            <a:ext cx="5616624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Comic Sans MS"/>
              </a:rPr>
              <a:t>BRAVA 4^C !!</a:t>
            </a:r>
            <a:endParaRPr lang="it-IT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196865" y="2564904"/>
            <a:ext cx="4089666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77788"/>
            <a:ext cx="7127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043246" y="1268760"/>
            <a:ext cx="6396904" cy="58477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Comic Sans MS"/>
              </a:rPr>
              <a:t>Da dove abbiamo cominciato??</a:t>
            </a:r>
            <a:endParaRPr lang="it-IT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15364" name="Immagine 6" descr="loco IC varazze cell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44450"/>
            <a:ext cx="7842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8123238" y="115888"/>
            <a:ext cx="1057275" cy="57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Istituto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Comprensivo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VARAZZE-CELLE</a:t>
            </a:r>
            <a:endParaRPr lang="it-IT" sz="105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77788"/>
            <a:ext cx="71278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565725" y="1916832"/>
            <a:ext cx="4562598" cy="255454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Comic Sans MS"/>
              </a:rPr>
              <a:t>E da qui è cominciato il </a:t>
            </a:r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Comic Sans MS"/>
              </a:rPr>
              <a:t>nostro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Comic Sans MS"/>
              </a:rPr>
              <a:t>QUADERNO </a:t>
            </a:r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Comic Sans MS"/>
              </a:rPr>
              <a:t>SUL DISSESTO…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4051" r="6311" b="4300"/>
          <a:stretch/>
        </p:blipFill>
        <p:spPr>
          <a:xfrm>
            <a:off x="1187624" y="1683025"/>
            <a:ext cx="2827271" cy="39062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388" name="Immagine 6" descr="loco IC varazze cell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44450"/>
            <a:ext cx="7842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4388" y="4941888"/>
            <a:ext cx="1671637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8123238" y="115888"/>
            <a:ext cx="1057275" cy="57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Istituto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Comprensivo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VARAZZE-CELLE</a:t>
            </a:r>
            <a:endParaRPr lang="it-IT" sz="105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rcRect l="2522" r="2815" b="2013"/>
          <a:stretch>
            <a:fillRect/>
          </a:stretch>
        </p:blipFill>
        <p:spPr bwMode="auto">
          <a:xfrm>
            <a:off x="5867400" y="2479675"/>
            <a:ext cx="2863850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  <p:sp>
        <p:nvSpPr>
          <p:cNvPr id="17410" name="CasellaDiTesto 7"/>
          <p:cNvSpPr txBox="1">
            <a:spLocks noChangeArrowheads="1"/>
          </p:cNvSpPr>
          <p:nvPr/>
        </p:nvSpPr>
        <p:spPr bwMode="auto">
          <a:xfrm>
            <a:off x="179388" y="1196975"/>
            <a:ext cx="54721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>
                <a:solidFill>
                  <a:srgbClr val="C00000"/>
                </a:solidFill>
                <a:latin typeface="Comic Sans MS" pitchFamily="66" charset="0"/>
              </a:rPr>
              <a:t>Abbiamo capito quali sono le principali </a:t>
            </a:r>
            <a:r>
              <a:rPr lang="it-IT" sz="2400" b="1">
                <a:solidFill>
                  <a:srgbClr val="C00000"/>
                </a:solidFill>
                <a:latin typeface="Comic Sans MS" pitchFamily="66" charset="0"/>
              </a:rPr>
              <a:t>cause del dissesto</a:t>
            </a:r>
            <a:r>
              <a:rPr lang="it-IT" sz="2400">
                <a:solidFill>
                  <a:srgbClr val="C00000"/>
                </a:solidFill>
                <a:latin typeface="Comic Sans MS" pitchFamily="66" charset="0"/>
              </a:rPr>
              <a:t>… </a:t>
            </a:r>
          </a:p>
          <a:p>
            <a:pPr algn="r"/>
            <a:r>
              <a:rPr lang="it-IT" sz="2400">
                <a:solidFill>
                  <a:srgbClr val="C00000"/>
                </a:solidFill>
                <a:latin typeface="Comic Sans MS" pitchFamily="66" charset="0"/>
              </a:rPr>
              <a:t>e le sue conseguenze !</a:t>
            </a:r>
          </a:p>
        </p:txBody>
      </p:sp>
      <p:pic>
        <p:nvPicPr>
          <p:cNvPr id="1741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23813"/>
            <a:ext cx="69850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8" y="2636838"/>
            <a:ext cx="4824412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Immagine 5" descr="loco IC varazze cell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5825" y="44450"/>
            <a:ext cx="785813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8054975" y="115888"/>
            <a:ext cx="1057275" cy="57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Istituto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Comprensivo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VARAZZE-CELLE</a:t>
            </a:r>
            <a:endParaRPr lang="it-IT" sz="105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DSC001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843808" y="2294874"/>
            <a:ext cx="5256584" cy="3942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43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23813"/>
            <a:ext cx="69850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CasellaDiTesto 7"/>
          <p:cNvSpPr txBox="1">
            <a:spLocks noChangeArrowheads="1"/>
          </p:cNvSpPr>
          <p:nvPr/>
        </p:nvSpPr>
        <p:spPr bwMode="auto">
          <a:xfrm>
            <a:off x="395288" y="1311275"/>
            <a:ext cx="6962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>
                <a:solidFill>
                  <a:srgbClr val="C00000"/>
                </a:solidFill>
                <a:latin typeface="Comic Sans MS" pitchFamily="66" charset="0"/>
              </a:rPr>
              <a:t>Siamo andati in uscita con la scuola di Crevari…</a:t>
            </a:r>
          </a:p>
        </p:txBody>
      </p:sp>
      <p:pic>
        <p:nvPicPr>
          <p:cNvPr id="18436" name="Immagine 8" descr="loco IC varazze cell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8850" y="44450"/>
            <a:ext cx="7842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8054975" y="115888"/>
            <a:ext cx="1057275" cy="57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Istituto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Comprensivo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VARAZZE-CELLE</a:t>
            </a:r>
            <a:endParaRPr lang="it-IT" sz="105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23813"/>
            <a:ext cx="69850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3068638"/>
            <a:ext cx="4757738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CasellaDiTesto 1"/>
          <p:cNvSpPr txBox="1">
            <a:spLocks noChangeArrowheads="1"/>
          </p:cNvSpPr>
          <p:nvPr/>
        </p:nvSpPr>
        <p:spPr bwMode="auto">
          <a:xfrm>
            <a:off x="261938" y="1508125"/>
            <a:ext cx="6265862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200">
                <a:solidFill>
                  <a:srgbClr val="C00000"/>
                </a:solidFill>
                <a:latin typeface="Comic Sans MS" pitchFamily="66" charset="0"/>
              </a:rPr>
              <a:t>Siamo andati a scoprire quali sono </a:t>
            </a:r>
            <a:r>
              <a:rPr lang="it-IT" sz="2200" b="1">
                <a:solidFill>
                  <a:srgbClr val="C00000"/>
                </a:solidFill>
                <a:latin typeface="Comic Sans MS" pitchFamily="66" charset="0"/>
              </a:rPr>
              <a:t>le criticità </a:t>
            </a:r>
          </a:p>
          <a:p>
            <a:r>
              <a:rPr lang="it-IT" sz="2200">
                <a:solidFill>
                  <a:srgbClr val="C00000"/>
                </a:solidFill>
                <a:latin typeface="Comic Sans MS" pitchFamily="66" charset="0"/>
              </a:rPr>
              <a:t>del nostro territorio</a:t>
            </a:r>
            <a:r>
              <a:rPr lang="it-IT" sz="2000">
                <a:solidFill>
                  <a:srgbClr val="C00000"/>
                </a:solidFill>
                <a:latin typeface="Comic Sans MS" pitchFamily="66" charset="0"/>
              </a:rPr>
              <a:t>…</a:t>
            </a:r>
          </a:p>
        </p:txBody>
      </p:sp>
      <p:pic>
        <p:nvPicPr>
          <p:cNvPr id="3" name="Immagine 2" descr="DSC001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563" y="2852738"/>
            <a:ext cx="3884612" cy="2913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61" name="Immagine 7" descr="loco IC varazze cell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5825" y="44450"/>
            <a:ext cx="785813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8054975" y="115888"/>
            <a:ext cx="1057275" cy="57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Istituto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Comprensivo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VARAZZE-CELLE</a:t>
            </a:r>
            <a:endParaRPr lang="it-IT" sz="105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DSC0010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79513"/>
            <a:ext cx="403542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magine 4" descr="DSC001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850" y="1179513"/>
            <a:ext cx="3382963" cy="2536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magine 5" descr="DSC001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450" y="3979863"/>
            <a:ext cx="3441700" cy="2581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" y="23813"/>
            <a:ext cx="69850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Immagine 7" descr="loco IC varazze cell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15200" y="44450"/>
            <a:ext cx="785813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8054975" y="115888"/>
            <a:ext cx="1057275" cy="57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Istituto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Comprensivo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VARAZZE-CELLE</a:t>
            </a:r>
            <a:endParaRPr lang="it-IT" sz="105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675" y="4005263"/>
            <a:ext cx="3503613" cy="2627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138" y="1125538"/>
            <a:ext cx="3324225" cy="2492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" y="23813"/>
            <a:ext cx="69850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CasellaDiTesto 7"/>
          <p:cNvSpPr txBox="1">
            <a:spLocks noChangeArrowheads="1"/>
          </p:cNvSpPr>
          <p:nvPr/>
        </p:nvSpPr>
        <p:spPr bwMode="auto">
          <a:xfrm>
            <a:off x="179388" y="1341438"/>
            <a:ext cx="50403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200">
                <a:solidFill>
                  <a:srgbClr val="C00000"/>
                </a:solidFill>
                <a:latin typeface="Comic Sans MS" pitchFamily="66" charset="0"/>
              </a:rPr>
              <a:t>Siamo andati a vedere le zone a </a:t>
            </a:r>
            <a:r>
              <a:rPr lang="it-IT" sz="2200" b="1">
                <a:solidFill>
                  <a:srgbClr val="C00000"/>
                </a:solidFill>
                <a:latin typeface="Comic Sans MS" pitchFamily="66" charset="0"/>
              </a:rPr>
              <a:t>rischio inondazione</a:t>
            </a:r>
            <a:r>
              <a:rPr lang="it-IT" sz="2200">
                <a:solidFill>
                  <a:srgbClr val="C00000"/>
                </a:solidFill>
                <a:latin typeface="Comic Sans MS" pitchFamily="66" charset="0"/>
              </a:rPr>
              <a:t>…</a:t>
            </a:r>
          </a:p>
          <a:p>
            <a:pPr algn="r"/>
            <a:r>
              <a:rPr lang="it-IT" sz="2200">
                <a:solidFill>
                  <a:srgbClr val="C00000"/>
                </a:solidFill>
                <a:latin typeface="Comic Sans MS" pitchFamily="66" charset="0"/>
              </a:rPr>
              <a:t>e ci siamo stati!</a:t>
            </a: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550" y="2492375"/>
            <a:ext cx="52609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Immagine 6" descr="loco IC varazze cell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5825" y="44450"/>
            <a:ext cx="785813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Schermata 11-2456258 alle 15.39.06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64906" y="4677703"/>
            <a:ext cx="1498782" cy="2063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CasellaDiTesto 9"/>
          <p:cNvSpPr txBox="1"/>
          <p:nvPr/>
        </p:nvSpPr>
        <p:spPr>
          <a:xfrm>
            <a:off x="8054975" y="115888"/>
            <a:ext cx="1057275" cy="57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Istituto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Comprensivo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VARAZZE-CELLE</a:t>
            </a:r>
            <a:endParaRPr lang="it-IT" sz="105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875</TotalTime>
  <Words>186</Words>
  <Application>Microsoft Macintosh PowerPoint</Application>
  <PresentationFormat>Presentazione su schermo (4:3)</PresentationFormat>
  <Paragraphs>84</Paragraphs>
  <Slides>28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Modello struttura</vt:lpstr>
      </vt:variant>
      <vt:variant>
        <vt:i4>3</vt:i4>
      </vt:variant>
      <vt:variant>
        <vt:lpstr>Titoli diapositive</vt:lpstr>
      </vt:variant>
      <vt:variant>
        <vt:i4>28</vt:i4>
      </vt:variant>
    </vt:vector>
  </HeadingPairs>
  <TitlesOfParts>
    <vt:vector size="34" baseType="lpstr">
      <vt:lpstr>Calibri</vt:lpstr>
      <vt:lpstr>Arial</vt:lpstr>
      <vt:lpstr>Comic Sans MS</vt:lpstr>
      <vt:lpstr>Tema di Office</vt:lpstr>
      <vt:lpstr>Tema di Office</vt:lpstr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Fiufy</dc:creator>
  <cp:lastModifiedBy>Debora</cp:lastModifiedBy>
  <cp:revision>57</cp:revision>
  <dcterms:created xsi:type="dcterms:W3CDTF">2012-11-08T15:32:43Z</dcterms:created>
  <dcterms:modified xsi:type="dcterms:W3CDTF">2014-07-14T12:15:17Z</dcterms:modified>
</cp:coreProperties>
</file>